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9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>
    <p:fade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16632"/>
            <a:ext cx="8351936" cy="1985665"/>
          </a:xfrm>
        </p:spPr>
        <p:txBody>
          <a:bodyPr>
            <a:noAutofit/>
          </a:bodyPr>
          <a:lstStyle/>
          <a:p>
            <a:r>
              <a:rPr lang="ru-RU" sz="6000" dirty="0" smtClean="0"/>
              <a:t>Рембрандт </a:t>
            </a:r>
            <a:r>
              <a:rPr lang="ru-RU" sz="6000" dirty="0" err="1" smtClean="0"/>
              <a:t>Харменс</a:t>
            </a:r>
            <a:r>
              <a:rPr lang="ru-RU" sz="6000" dirty="0" smtClean="0"/>
              <a:t> </a:t>
            </a:r>
            <a:r>
              <a:rPr lang="ru-RU" sz="6000" dirty="0" err="1" smtClean="0"/>
              <a:t>ван</a:t>
            </a:r>
            <a:r>
              <a:rPr lang="ru-RU" sz="6000" dirty="0" smtClean="0"/>
              <a:t> </a:t>
            </a:r>
            <a:r>
              <a:rPr lang="ru-RU" sz="6000" dirty="0" smtClean="0"/>
              <a:t>Рейн</a:t>
            </a:r>
            <a:endParaRPr lang="uk-UA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941168"/>
            <a:ext cx="3239368" cy="17526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uk-UA" dirty="0" smtClean="0"/>
              <a:t>Підготувала учениця ІІ курсу природничого класу </a:t>
            </a:r>
            <a:r>
              <a:rPr lang="uk-UA" dirty="0" err="1" smtClean="0"/>
              <a:t>Авер</a:t>
            </a:r>
            <a:r>
              <a:rPr lang="en-US" dirty="0" smtClean="0"/>
              <a:t>’</a:t>
            </a:r>
            <a:r>
              <a:rPr lang="uk-UA" dirty="0" err="1" smtClean="0"/>
              <a:t>янова</a:t>
            </a:r>
            <a:r>
              <a:rPr lang="uk-UA" dirty="0" smtClean="0"/>
              <a:t> Анастасія</a:t>
            </a:r>
            <a:endParaRPr lang="uk-UA" dirty="0"/>
          </a:p>
        </p:txBody>
      </p:sp>
      <p:pic>
        <p:nvPicPr>
          <p:cNvPr id="14340" name="Picture 4" descr="http://www.museumsyndicate.com/images/1/1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204864"/>
            <a:ext cx="3456384" cy="443711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8229600" cy="1399032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Амстердам</a:t>
            </a:r>
            <a:endParaRPr lang="uk-UA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4824536" cy="518457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Через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деякий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час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після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смерті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дружини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багато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галасу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створив роман Рембрандта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з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коханкою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Гертьє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Діркс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.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Діло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дійшло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до суду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і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нового скандалу.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Взяти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новий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шлюб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художнику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заважав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заповіт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першої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дружини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, яка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забороняла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чоловіку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користуватися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своїм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майном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після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другого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шлюбу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.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Це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стало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перешкодою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і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для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шлюбу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з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20-літньою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служницею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Хендрікьє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Стоффельс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.</a:t>
            </a:r>
            <a:endParaRPr lang="uk-UA" sz="2300" dirty="0" smtClean="0">
              <a:ln>
                <a:solidFill>
                  <a:schemeClr val="bg2"/>
                </a:solidFill>
              </a:ln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22530" name="Picture 2" descr="http://stat17.privet.ru/lr/0a0e1bfe73510fe133187b323cf0ae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620688"/>
            <a:ext cx="3853812" cy="5211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148064" y="5949280"/>
            <a:ext cx="3672408" cy="70788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«Ж</a:t>
            </a:r>
            <a:r>
              <a:rPr lang="uk-UA" sz="2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інка в </a:t>
            </a:r>
            <a:r>
              <a:rPr lang="uk-UA" sz="2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ліжку</a:t>
            </a:r>
            <a:r>
              <a:rPr lang="ru-RU" sz="2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»</a:t>
            </a:r>
            <a:r>
              <a:rPr lang="uk-UA" sz="2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(</a:t>
            </a:r>
            <a:r>
              <a:rPr lang="ru-RU" sz="20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Хендрік</a:t>
            </a:r>
            <a:r>
              <a:rPr lang="en-US" sz="2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’</a:t>
            </a:r>
            <a:r>
              <a:rPr lang="ru-RU" sz="20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є</a:t>
            </a:r>
            <a:r>
              <a:rPr lang="ru-RU" sz="2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0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Стоффельс</a:t>
            </a:r>
            <a:r>
              <a:rPr lang="uk-UA" sz="2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), </a:t>
            </a:r>
            <a:r>
              <a:rPr lang="uk-UA" sz="2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1645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399032"/>
          </a:xfrm>
        </p:spPr>
        <p:txBody>
          <a:bodyPr>
            <a:normAutofit/>
          </a:bodyPr>
          <a:lstStyle/>
          <a:p>
            <a:r>
              <a:rPr lang="uk-UA" sz="4400" dirty="0" smtClean="0"/>
              <a:t>Амстер</a:t>
            </a:r>
            <a:r>
              <a:rPr lang="uk-UA" sz="4800" dirty="0" smtClean="0"/>
              <a:t>дам</a:t>
            </a:r>
            <a:endParaRPr lang="uk-UA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980728"/>
            <a:ext cx="4499992" cy="5472608"/>
          </a:xfrm>
        </p:spPr>
        <p:txBody>
          <a:bodyPr>
            <a:normAutofit/>
          </a:bodyPr>
          <a:lstStyle/>
          <a:p>
            <a:pPr algn="ctr"/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Під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час роману художник створив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багато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портретів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коханки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,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які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стали вершиною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творів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митця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(«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Хендрік</a:t>
            </a:r>
            <a:r>
              <a:rPr lang="en-US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’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є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» 1654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, «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Хендрік'є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входить у воду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» 1654, 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«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Купання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Вірсавії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» 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1654). 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В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рівень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з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найкращими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портретами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світу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ставлять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«Портрет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Хендрік'є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біля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вікна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».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Хендрік'є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народила художнику дочку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Корнелію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і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прожила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з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ним 10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років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.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23554" name="Picture 2" descr="http://basik.ru/images/2227/29_rembrandt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4320480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187624" y="6093296"/>
            <a:ext cx="2520280" cy="44627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«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Вірсавія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», 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1654</a:t>
            </a:r>
            <a:endParaRPr lang="uk-UA" sz="23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1399032"/>
          </a:xfrm>
        </p:spPr>
        <p:txBody>
          <a:bodyPr>
            <a:normAutofit/>
          </a:bodyPr>
          <a:lstStyle/>
          <a:p>
            <a:r>
              <a:rPr lang="ru-RU" sz="4400" dirty="0" err="1" smtClean="0"/>
              <a:t>Пізній</a:t>
            </a:r>
            <a:r>
              <a:rPr lang="ru-RU" sz="4400" dirty="0" smtClean="0"/>
              <a:t> </a:t>
            </a:r>
            <a:r>
              <a:rPr lang="ru-RU" sz="4400" dirty="0" err="1" smtClean="0"/>
              <a:t>період</a:t>
            </a:r>
            <a:r>
              <a:rPr lang="ru-RU" sz="4400" dirty="0" smtClean="0"/>
              <a:t> </a:t>
            </a:r>
            <a:r>
              <a:rPr lang="ru-RU" sz="4400" dirty="0" err="1" smtClean="0"/>
              <a:t>творчості</a:t>
            </a:r>
            <a:endParaRPr lang="uk-UA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4752528" cy="5400600"/>
          </a:xfrm>
        </p:spPr>
        <p:txBody>
          <a:bodyPr>
            <a:normAutofit fontScale="92500"/>
          </a:bodyPr>
          <a:lstStyle/>
          <a:p>
            <a:pPr algn="ctr"/>
            <a:r>
              <a:rPr lang="ru-RU" sz="25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У </a:t>
            </a:r>
            <a:r>
              <a:rPr lang="ru-RU" sz="25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50-60-ті </a:t>
            </a:r>
            <a:r>
              <a:rPr lang="ru-RU" sz="25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роки </a:t>
            </a:r>
            <a:r>
              <a:rPr lang="ru-RU" sz="25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починається</a:t>
            </a:r>
            <a:r>
              <a:rPr lang="ru-RU" sz="25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5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пізній</a:t>
            </a:r>
            <a:r>
              <a:rPr lang="ru-RU" sz="25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5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період</a:t>
            </a:r>
            <a:r>
              <a:rPr lang="ru-RU" sz="25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5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творчості</a:t>
            </a:r>
            <a:r>
              <a:rPr lang="ru-RU" sz="25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Рембрандта. </a:t>
            </a:r>
            <a:r>
              <a:rPr lang="ru-RU" sz="25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Життя</a:t>
            </a:r>
            <a:r>
              <a:rPr lang="ru-RU" sz="25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художника </a:t>
            </a:r>
            <a:r>
              <a:rPr lang="ru-RU" sz="25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цих</a:t>
            </a:r>
            <a:r>
              <a:rPr lang="ru-RU" sz="25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5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останніх</a:t>
            </a:r>
            <a:r>
              <a:rPr lang="ru-RU" sz="25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5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років</a:t>
            </a:r>
            <a:r>
              <a:rPr lang="ru-RU" sz="25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– низка </a:t>
            </a:r>
            <a:r>
              <a:rPr lang="ru-RU" sz="25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трагічних</a:t>
            </a:r>
            <a:r>
              <a:rPr lang="ru-RU" sz="25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5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обставин</a:t>
            </a:r>
            <a:r>
              <a:rPr lang="ru-RU" sz="25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, </a:t>
            </a:r>
            <a:r>
              <a:rPr lang="ru-RU" sz="25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принижень</a:t>
            </a:r>
            <a:r>
              <a:rPr lang="ru-RU" sz="25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5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і</a:t>
            </a:r>
            <a:r>
              <a:rPr lang="ru-RU" sz="25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5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втрат</a:t>
            </a:r>
            <a:r>
              <a:rPr lang="ru-RU" sz="25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. </a:t>
            </a:r>
            <a:r>
              <a:rPr lang="ru-RU" sz="25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Спочатку</a:t>
            </a:r>
            <a:r>
              <a:rPr lang="ru-RU" sz="25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5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борги, </a:t>
            </a:r>
            <a:r>
              <a:rPr lang="ru-RU" sz="25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банкрутство</a:t>
            </a:r>
            <a:r>
              <a:rPr lang="ru-RU" sz="25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5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і</a:t>
            </a:r>
            <a:r>
              <a:rPr lang="ru-RU" sz="25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5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опис</a:t>
            </a:r>
            <a:r>
              <a:rPr lang="ru-RU" sz="25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майна, </a:t>
            </a:r>
            <a:r>
              <a:rPr lang="ru-RU" sz="25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нарешті</a:t>
            </a:r>
            <a:r>
              <a:rPr lang="ru-RU" sz="25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5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гіркі</a:t>
            </a:r>
            <a:r>
              <a:rPr lang="ru-RU" sz="25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5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злидні</a:t>
            </a:r>
            <a:r>
              <a:rPr lang="ru-RU" sz="25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. Великий Рембрандт </a:t>
            </a:r>
            <a:r>
              <a:rPr lang="ru-RU" sz="25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незадовго</a:t>
            </a:r>
            <a:r>
              <a:rPr lang="ru-RU" sz="25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до </a:t>
            </a:r>
            <a:r>
              <a:rPr lang="ru-RU" sz="25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смерті</a:t>
            </a:r>
            <a:r>
              <a:rPr lang="ru-RU" sz="25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створив </a:t>
            </a:r>
            <a:r>
              <a:rPr lang="ru-RU" sz="25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свій</a:t>
            </a:r>
            <a:r>
              <a:rPr lang="ru-RU" sz="25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5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прощальний</a:t>
            </a:r>
            <a:r>
              <a:rPr lang="ru-RU" sz="25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шедевр «</a:t>
            </a:r>
            <a:r>
              <a:rPr lang="ru-RU" sz="25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Повернення</a:t>
            </a:r>
            <a:r>
              <a:rPr lang="ru-RU" sz="25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блудного </a:t>
            </a:r>
            <a:r>
              <a:rPr lang="ru-RU" sz="25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сина</a:t>
            </a:r>
            <a:r>
              <a:rPr lang="ru-RU" sz="25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».</a:t>
            </a:r>
            <a:endParaRPr lang="ru-RU" sz="2500" dirty="0" smtClean="0">
              <a:ln>
                <a:solidFill>
                  <a:schemeClr val="bg2"/>
                </a:solidFill>
              </a:ln>
              <a:solidFill>
                <a:schemeClr val="tx1">
                  <a:tint val="75000"/>
                </a:schemeClr>
              </a:solidFill>
            </a:endParaRPr>
          </a:p>
          <a:p>
            <a:pPr algn="ctr">
              <a:buNone/>
            </a:pPr>
            <a:endParaRPr lang="uk-UA" dirty="0"/>
          </a:p>
        </p:txBody>
      </p:sp>
      <p:pic>
        <p:nvPicPr>
          <p:cNvPr id="26626" name="Picture 2" descr="https://upload.wikimedia.org/wikipedia/commons/thumb/9/91/Rembrandt_Harmensz._van_Rijn_-_The_Return_of_the_Prodigal_Son.jpg/800px-Rembrandt_Harmensz._van_Rijn_-_The_Return_of_the_Prodigal_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124744"/>
            <a:ext cx="3757761" cy="48193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292080" y="6093296"/>
            <a:ext cx="2880320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«</a:t>
            </a:r>
            <a:r>
              <a:rPr lang="ru-RU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Повернення</a:t>
            </a:r>
            <a:r>
              <a:rPr lang="ru-RU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блудного </a:t>
            </a:r>
            <a:r>
              <a:rPr lang="ru-RU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сина</a:t>
            </a:r>
            <a:r>
              <a:rPr lang="ru-RU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», </a:t>
            </a:r>
            <a:r>
              <a:rPr lang="ru-RU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близько</a:t>
            </a:r>
            <a:r>
              <a:rPr lang="ru-RU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 1666-69</a:t>
            </a:r>
            <a:endParaRPr lang="uk-UA" dirty="0" smtClean="0">
              <a:ln>
                <a:solidFill>
                  <a:schemeClr val="bg2"/>
                </a:solidFill>
              </a:ln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399032"/>
          </a:xfrm>
        </p:spPr>
        <p:txBody>
          <a:bodyPr>
            <a:normAutofit/>
          </a:bodyPr>
          <a:lstStyle/>
          <a:p>
            <a:r>
              <a:rPr lang="uk-UA" sz="4400" dirty="0" smtClean="0"/>
              <a:t>Останні роки</a:t>
            </a:r>
            <a:endParaRPr lang="uk-UA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08520" y="980728"/>
            <a:ext cx="4824536" cy="54006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1663 року померла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Хендрік'є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. 1668 року помер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син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Тітус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.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Останньою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втіхою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старого стала 14-літня дочка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від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Хендрік'є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,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Корнелія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, яку назвали на честь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матері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Рембрандта. Смерть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прийшла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до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нього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4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жовтня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1669 року.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Поховали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на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цвинтарі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для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бідних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. Могила не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збережена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.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Лише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на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стовпі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є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табличка,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що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саме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тут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знайшов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свій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останній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спокій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один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з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найдорожчих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художників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світу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.</a:t>
            </a:r>
            <a:endParaRPr lang="uk-UA" sz="2300" dirty="0" smtClean="0">
              <a:ln>
                <a:solidFill>
                  <a:schemeClr val="bg2"/>
                </a:solidFill>
              </a:ln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27650" name="Picture 2" descr="Rembrandt van rijn-self portra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124744"/>
            <a:ext cx="3944007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364088" y="6021288"/>
            <a:ext cx="2952328" cy="44627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Автопортрет, 1665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399032"/>
          </a:xfrm>
        </p:spPr>
        <p:txBody>
          <a:bodyPr/>
          <a:lstStyle/>
          <a:p>
            <a:r>
              <a:rPr lang="uk-UA" dirty="0" smtClean="0"/>
              <a:t>Найвідоміші твори</a:t>
            </a:r>
            <a:endParaRPr lang="uk-UA" dirty="0"/>
          </a:p>
        </p:txBody>
      </p:sp>
      <p:pic>
        <p:nvPicPr>
          <p:cNvPr id="28674" name="Picture 2" descr="Rembrandt Harmensz. van Rijn 1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3919962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39552" y="6237312"/>
            <a:ext cx="3888432" cy="43088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«</a:t>
            </a:r>
            <a:r>
              <a:rPr lang="uk-UA" sz="22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Похвала </a:t>
            </a:r>
            <a:r>
              <a:rPr lang="uk-UA" sz="22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Симеона</a:t>
            </a:r>
            <a:r>
              <a:rPr lang="ru-RU" sz="22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», 1631</a:t>
            </a:r>
            <a:endParaRPr lang="uk-UA" sz="2200" dirty="0" smtClean="0">
              <a:ln>
                <a:solidFill>
                  <a:schemeClr val="bg2"/>
                </a:solidFill>
              </a:ln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28676" name="Picture 4" descr="Rembrandt Harmensz. van Rijn 0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124744"/>
            <a:ext cx="3960440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644008" y="6237312"/>
            <a:ext cx="3960440" cy="43088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«Портрет </a:t>
            </a:r>
            <a:r>
              <a:rPr lang="ru-RU" sz="22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Агати</a:t>
            </a:r>
            <a:r>
              <a:rPr lang="ru-RU" sz="22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Бас», 1641</a:t>
            </a:r>
            <a:endParaRPr lang="uk-UA" sz="2200" dirty="0" smtClean="0">
              <a:ln>
                <a:solidFill>
                  <a:schemeClr val="bg2"/>
                </a:solidFill>
              </a:ln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Rembrandt van Rijn-De Nachtwacht-16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0648"/>
            <a:ext cx="6977373" cy="5832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699792" y="6237312"/>
            <a:ext cx="4320480" cy="43088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«</a:t>
            </a:r>
            <a:r>
              <a:rPr lang="ru-RU" sz="22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Нічна</a:t>
            </a:r>
            <a:r>
              <a:rPr lang="ru-RU" sz="22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2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варта</a:t>
            </a:r>
            <a:r>
              <a:rPr lang="ru-RU" sz="22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», 1642</a:t>
            </a:r>
            <a:endParaRPr lang="uk-UA" sz="2200" dirty="0" smtClean="0">
              <a:ln>
                <a:solidFill>
                  <a:schemeClr val="bg2"/>
                </a:solidFill>
              </a:ln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Rembrandt Harmensz. van Rijn 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4049012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24" name="Picture 4" descr="Rembrandt Harmensz. van Rijn 0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764704"/>
            <a:ext cx="4255019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55576" y="5661248"/>
            <a:ext cx="3096344" cy="76944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«Голова Христа», 1648</a:t>
            </a:r>
            <a:endParaRPr lang="uk-UA" sz="2200" dirty="0" smtClean="0">
              <a:ln>
                <a:solidFill>
                  <a:schemeClr val="bg2"/>
                </a:solidFill>
              </a:ln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0032" y="5661248"/>
            <a:ext cx="3672408" cy="76944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«</a:t>
            </a:r>
            <a:r>
              <a:rPr lang="ru-RU" sz="22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Поретрет</a:t>
            </a:r>
            <a:r>
              <a:rPr lang="ru-RU" sz="22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Яна </a:t>
            </a:r>
            <a:r>
              <a:rPr lang="ru-RU" sz="22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Сікста</a:t>
            </a:r>
            <a:r>
              <a:rPr lang="ru-RU" sz="22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», 1654</a:t>
            </a:r>
            <a:endParaRPr lang="uk-UA" sz="2200" dirty="0" smtClean="0">
              <a:ln>
                <a:solidFill>
                  <a:schemeClr val="bg2"/>
                </a:solidFill>
              </a:ln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Rembrandt Harmensz. van Rijn 1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4156559" cy="5112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748" name="Picture 4" descr="Rembrandt Harmensz. van Rijn 1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76672"/>
            <a:ext cx="4009857" cy="5112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83568" y="5733256"/>
            <a:ext cx="3456384" cy="76944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«</a:t>
            </a:r>
            <a:r>
              <a:rPr lang="ru-RU" sz="22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Двоє</a:t>
            </a:r>
            <a:r>
              <a:rPr lang="ru-RU" sz="22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2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молодих</a:t>
            </a:r>
            <a:r>
              <a:rPr lang="ru-RU" sz="22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2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африканців</a:t>
            </a:r>
            <a:r>
              <a:rPr lang="ru-RU" sz="22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», 1661</a:t>
            </a:r>
            <a:endParaRPr lang="uk-UA" sz="2200" dirty="0" smtClean="0">
              <a:ln>
                <a:solidFill>
                  <a:schemeClr val="bg2"/>
                </a:solidFill>
              </a:ln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2040" y="5733256"/>
            <a:ext cx="3600400" cy="76944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«Автопортрет в </a:t>
            </a:r>
            <a:r>
              <a:rPr lang="ru-RU" sz="22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образі</a:t>
            </a:r>
            <a:r>
              <a:rPr lang="ru-RU" sz="22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2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Зевксіса</a:t>
            </a:r>
            <a:r>
              <a:rPr lang="ru-RU" sz="22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», 1663</a:t>
            </a:r>
            <a:endParaRPr lang="uk-UA" sz="2200" dirty="0" smtClean="0">
              <a:ln>
                <a:solidFill>
                  <a:schemeClr val="bg2"/>
                </a:solidFill>
              </a:ln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Rembrandt Harmensz. van Rijn - Het Joodse bruidj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7635247" cy="5589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123728" y="6021288"/>
            <a:ext cx="5040560" cy="43088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«</a:t>
            </a:r>
            <a:r>
              <a:rPr lang="ru-RU" sz="22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Єврейська</a:t>
            </a:r>
            <a:r>
              <a:rPr lang="ru-RU" sz="22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наречена», 1666</a:t>
            </a:r>
            <a:endParaRPr lang="uk-UA" sz="2200" dirty="0" smtClean="0">
              <a:ln>
                <a:solidFill>
                  <a:schemeClr val="bg2"/>
                </a:solidFill>
              </a:ln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Rembrandt Harmensz. van Rijn 0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32656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66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  <a:sym typeface="Wingdings 2"/>
              </a:rPr>
              <a:t></a:t>
            </a:r>
            <a:r>
              <a:rPr lang="uk-UA" sz="66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ДЯКУЮ ЗА УВАГУ</a:t>
            </a:r>
            <a:r>
              <a:rPr lang="uk-UA" sz="66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  <a:sym typeface="Wingdings 2"/>
              </a:rPr>
              <a:t></a:t>
            </a:r>
            <a:endParaRPr lang="uk-UA" sz="660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399032"/>
          </a:xfrm>
        </p:spPr>
        <p:txBody>
          <a:bodyPr/>
          <a:lstStyle/>
          <a:p>
            <a:r>
              <a:rPr lang="ru-RU" dirty="0" smtClean="0"/>
              <a:t>Великий </a:t>
            </a:r>
            <a:r>
              <a:rPr lang="ru-RU" dirty="0" err="1" smtClean="0"/>
              <a:t>голандский</a:t>
            </a:r>
            <a:r>
              <a:rPr lang="ru-RU" dirty="0" smtClean="0"/>
              <a:t> художник 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1556792"/>
            <a:ext cx="4824536" cy="4714544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92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Мистецтво</a:t>
            </a:r>
            <a:r>
              <a:rPr lang="ru-RU" sz="92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великого </a:t>
            </a:r>
            <a:r>
              <a:rPr lang="ru-RU" sz="92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голландського</a:t>
            </a:r>
            <a:r>
              <a:rPr lang="ru-RU" sz="92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художника Рембрандта </a:t>
            </a:r>
            <a:r>
              <a:rPr lang="ru-RU" sz="92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захоплює</a:t>
            </a:r>
            <a:r>
              <a:rPr lang="ru-RU" sz="92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92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і</a:t>
            </a:r>
            <a:r>
              <a:rPr lang="ru-RU" sz="92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92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глядачів</a:t>
            </a:r>
            <a:r>
              <a:rPr lang="ru-RU" sz="92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, </a:t>
            </a:r>
            <a:r>
              <a:rPr lang="ru-RU" sz="92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і</a:t>
            </a:r>
            <a:r>
              <a:rPr lang="ru-RU" sz="92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92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художників</a:t>
            </a:r>
            <a:r>
              <a:rPr lang="ru-RU" sz="92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. </a:t>
            </a:r>
            <a:r>
              <a:rPr lang="ru-RU" sz="92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Вже</a:t>
            </a:r>
            <a:r>
              <a:rPr lang="ru-RU" sz="92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за </a:t>
            </a:r>
            <a:r>
              <a:rPr lang="ru-RU" sz="92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життя</a:t>
            </a:r>
            <a:r>
              <a:rPr lang="ru-RU" sz="92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92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він</a:t>
            </a:r>
            <a:r>
              <a:rPr lang="ru-RU" sz="92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92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здавався</a:t>
            </a:r>
            <a:r>
              <a:rPr lang="ru-RU" sz="92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92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сучасникам</a:t>
            </a:r>
            <a:r>
              <a:rPr lang="ru-RU" sz="92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92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незвичайним</a:t>
            </a:r>
            <a:r>
              <a:rPr lang="ru-RU" sz="92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живописцем. У </a:t>
            </a:r>
            <a:r>
              <a:rPr lang="ru-RU" sz="92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його</a:t>
            </a:r>
            <a:r>
              <a:rPr lang="ru-RU" sz="92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92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творчості</a:t>
            </a:r>
            <a:r>
              <a:rPr lang="ru-RU" sz="92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все </a:t>
            </a:r>
            <a:r>
              <a:rPr lang="ru-RU" sz="92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було</a:t>
            </a:r>
            <a:r>
              <a:rPr lang="ru-RU" sz="92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дивно: </a:t>
            </a:r>
            <a:r>
              <a:rPr lang="ru-RU" sz="92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і</a:t>
            </a:r>
            <a:r>
              <a:rPr lang="ru-RU" sz="92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стиль, </a:t>
            </a:r>
            <a:r>
              <a:rPr lang="ru-RU" sz="92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і</a:t>
            </a:r>
            <a:r>
              <a:rPr lang="ru-RU" sz="92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те, як </a:t>
            </a:r>
            <a:r>
              <a:rPr lang="ru-RU" sz="92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він</a:t>
            </a:r>
            <a:r>
              <a:rPr lang="ru-RU" sz="92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92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зображував</a:t>
            </a:r>
            <a:r>
              <a:rPr lang="ru-RU" sz="92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давно </a:t>
            </a:r>
            <a:r>
              <a:rPr lang="ru-RU" sz="92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знайомі</a:t>
            </a:r>
            <a:r>
              <a:rPr lang="ru-RU" sz="92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92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і</a:t>
            </a:r>
            <a:r>
              <a:rPr lang="ru-RU" sz="92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92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звичні</a:t>
            </a:r>
            <a:r>
              <a:rPr lang="ru-RU" sz="92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для того часу </a:t>
            </a:r>
            <a:r>
              <a:rPr lang="ru-RU" sz="92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сюжети</a:t>
            </a:r>
            <a:r>
              <a:rPr lang="ru-RU" sz="92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. </a:t>
            </a:r>
            <a:r>
              <a:rPr lang="ru-RU" sz="92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Картини</a:t>
            </a:r>
            <a:r>
              <a:rPr lang="ru-RU" sz="92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Рембрандта </a:t>
            </a:r>
            <a:r>
              <a:rPr lang="ru-RU" sz="92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наповнені</a:t>
            </a:r>
            <a:r>
              <a:rPr lang="ru-RU" sz="92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92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загадковим</a:t>
            </a:r>
            <a:r>
              <a:rPr lang="ru-RU" sz="92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92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сутінком</a:t>
            </a:r>
            <a:r>
              <a:rPr lang="ru-RU" sz="92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, в </a:t>
            </a:r>
            <a:r>
              <a:rPr lang="ru-RU" sz="92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якому</a:t>
            </a:r>
            <a:r>
              <a:rPr lang="ru-RU" sz="92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92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промені</a:t>
            </a:r>
            <a:r>
              <a:rPr lang="ru-RU" sz="92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92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світла</a:t>
            </a:r>
            <a:r>
              <a:rPr lang="ru-RU" sz="92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92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ледь</a:t>
            </a:r>
            <a:r>
              <a:rPr lang="ru-RU" sz="92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92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осявають</a:t>
            </a:r>
            <a:r>
              <a:rPr lang="ru-RU" sz="92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92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обличчя</a:t>
            </a:r>
            <a:r>
              <a:rPr lang="ru-RU" sz="92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92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і</a:t>
            </a:r>
            <a:r>
              <a:rPr lang="ru-RU" sz="92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92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фігури</a:t>
            </a:r>
            <a:r>
              <a:rPr lang="ru-RU" sz="92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, </a:t>
            </a:r>
            <a:r>
              <a:rPr lang="ru-RU" sz="92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написані</a:t>
            </a:r>
            <a:r>
              <a:rPr lang="ru-RU" sz="92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92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тонкими </a:t>
            </a:r>
            <a:r>
              <a:rPr lang="ru-RU" sz="92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шарами </a:t>
            </a:r>
            <a:r>
              <a:rPr lang="ru-RU" sz="92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фарби</a:t>
            </a:r>
            <a:r>
              <a:rPr lang="ru-RU" sz="8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. </a:t>
            </a:r>
            <a:endParaRPr lang="ru-RU" sz="8000" dirty="0" smtClean="0">
              <a:ln>
                <a:solidFill>
                  <a:schemeClr val="bg2"/>
                </a:solidFill>
              </a:ln>
              <a:solidFill>
                <a:schemeClr val="tx1">
                  <a:tint val="75000"/>
                </a:schemeClr>
              </a:solidFill>
            </a:endParaRPr>
          </a:p>
          <a:p>
            <a:pPr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pic>
        <p:nvPicPr>
          <p:cNvPr id="13314" name="Picture 2" descr="Rembrant Self-Portrait, 16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340768"/>
            <a:ext cx="3862211" cy="46201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436096" y="6165304"/>
            <a:ext cx="2880320" cy="446276"/>
          </a:xfrm>
          <a:prstGeom prst="rect">
            <a:avLst/>
          </a:prstGeom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divot"/>
            <a:contourClr>
              <a:schemeClr val="dk1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Автопортрет, 1660</a:t>
            </a:r>
            <a:endParaRPr lang="uk-UA" sz="2300" dirty="0" err="1" smtClean="0">
              <a:ln>
                <a:solidFill>
                  <a:schemeClr val="bg2"/>
                </a:solidFill>
              </a:ln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399032"/>
          </a:xfrm>
        </p:spPr>
        <p:txBody>
          <a:bodyPr>
            <a:normAutofit/>
          </a:bodyPr>
          <a:lstStyle/>
          <a:p>
            <a:r>
              <a:rPr lang="ru-RU" sz="4400" dirty="0" smtClean="0">
                <a:effectLst/>
              </a:rPr>
              <a:t>Роки </a:t>
            </a:r>
            <a:r>
              <a:rPr lang="ru-RU" sz="4400" dirty="0" err="1" smtClean="0">
                <a:effectLst/>
              </a:rPr>
              <a:t>навчання</a:t>
            </a:r>
            <a:endParaRPr lang="ru-RU" sz="4400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1268760"/>
            <a:ext cx="4978896" cy="5186048"/>
          </a:xfrm>
        </p:spPr>
        <p:txBody>
          <a:bodyPr>
            <a:noAutofit/>
          </a:bodyPr>
          <a:lstStyle/>
          <a:p>
            <a:pPr algn="ctr"/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Народився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Рембрандт 15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липня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1606 в невеликому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місті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Лейдені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в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сім</a:t>
            </a:r>
            <a:r>
              <a:rPr lang="en-US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’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ї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заможного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власника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млина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.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Навчався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в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латинській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школі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і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потім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близько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року в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Лейденському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університеті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,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але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найбільший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інтерес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проявляв до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живопису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. У 13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років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його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віддали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вчитися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образотворчому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мистецтву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до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лейденського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історичного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живописця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 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Якоба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ван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Сваненбюрха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.</a:t>
            </a:r>
            <a:r>
              <a:rPr lang="ru-RU" sz="2300" dirty="0" smtClean="0"/>
              <a:t/>
            </a:r>
            <a:br>
              <a:rPr lang="ru-RU" sz="2300" dirty="0" smtClean="0"/>
            </a:br>
            <a:endParaRPr lang="uk-UA" sz="2300" dirty="0"/>
          </a:p>
        </p:txBody>
      </p:sp>
      <p:pic>
        <p:nvPicPr>
          <p:cNvPr id="15362" name="Picture 2" descr="http://starat.narod.ru/pictures/rembrant/1/pic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3603242" cy="48207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899592" y="6237312"/>
            <a:ext cx="2880320" cy="44627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Автопортрет,1630</a:t>
            </a:r>
            <a:endParaRPr lang="uk-UA" sz="2300" dirty="0" smtClean="0">
              <a:ln>
                <a:solidFill>
                  <a:schemeClr val="bg2"/>
                </a:solidFill>
              </a:ln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399032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Роки </a:t>
            </a:r>
            <a:r>
              <a:rPr lang="ru-RU" sz="4400" dirty="0" err="1" smtClean="0"/>
              <a:t>навчання</a:t>
            </a:r>
            <a:endParaRPr lang="uk-UA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1196752"/>
            <a:ext cx="5184576" cy="4572000"/>
          </a:xfrm>
        </p:spPr>
        <p:txBody>
          <a:bodyPr>
            <a:noAutofit/>
          </a:bodyPr>
          <a:lstStyle/>
          <a:p>
            <a:pPr algn="ctr"/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В 1623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році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Рембрандт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продовжив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художнє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навчання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в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Амстердамі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у 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Пітера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Ластмана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,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який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встиг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побувати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в 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Італії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 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і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спеціалізувався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на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історичних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,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міфологічних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і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біблійних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сюжетах. В 1627 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році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Рембрандт покинув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Ластмана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і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повернувся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у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Лейден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, де разом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з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товаришем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Яном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Лівенсом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 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відкрив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власну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майстерню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і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почав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набирати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учнів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. За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декілька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років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він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здобув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значну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популярність</a:t>
            </a:r>
            <a:r>
              <a:rPr lang="ru-RU" sz="22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.</a:t>
            </a:r>
            <a:endParaRPr lang="uk-UA" sz="2200" dirty="0" smtClean="0">
              <a:ln>
                <a:solidFill>
                  <a:schemeClr val="bg2"/>
                </a:solidFill>
              </a:ln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6386" name="Picture 2" descr="http://cp12.nevsepic.com.ua/71/1352765487-1640-rembrandt-autoportrait-g-la-chemise-brodge-self-portrait-with-the-embroidered-shirt-hst-100x80-cm-l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340768"/>
            <a:ext cx="3746020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652120" y="6093296"/>
            <a:ext cx="2880320" cy="44627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Автопортрет, 1640</a:t>
            </a:r>
            <a:endParaRPr lang="uk-UA" sz="2300" dirty="0" smtClean="0">
              <a:ln>
                <a:solidFill>
                  <a:schemeClr val="bg2"/>
                </a:solidFill>
              </a:ln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399032"/>
          </a:xfrm>
        </p:spPr>
        <p:txBody>
          <a:bodyPr>
            <a:noAutofit/>
          </a:bodyPr>
          <a:lstStyle/>
          <a:p>
            <a:r>
              <a:rPr lang="ru-RU" sz="4400" dirty="0" err="1" smtClean="0">
                <a:effectLst/>
              </a:rPr>
              <a:t>Перші</a:t>
            </a:r>
            <a:r>
              <a:rPr lang="ru-RU" sz="4400" dirty="0" smtClean="0">
                <a:effectLst/>
              </a:rPr>
              <a:t> </a:t>
            </a:r>
            <a:r>
              <a:rPr lang="ru-RU" sz="4400" dirty="0" smtClean="0">
                <a:effectLst/>
              </a:rPr>
              <a:t>кроки</a:t>
            </a:r>
            <a:endParaRPr lang="uk-UA" sz="4400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1196752"/>
            <a:ext cx="5004048" cy="5184576"/>
          </a:xfrm>
        </p:spPr>
        <p:txBody>
          <a:bodyPr>
            <a:noAutofit/>
          </a:bodyPr>
          <a:lstStyle/>
          <a:p>
            <a:pPr algn="ctr"/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Рембрандт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береться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за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розробку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біблійних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сюжетів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,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пише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перші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портрети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. Рембрандта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помічають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багаті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меценати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. Константин Гюйгенс (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секретар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принца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Оранського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)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зробив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молодому художнику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замовлення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на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картини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для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свого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хазяїна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. На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цьому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етапі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Рембрандт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самостійно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вивчав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твори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доби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бароко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, а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також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твори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фламандця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Рубенса.</a:t>
            </a:r>
            <a:endParaRPr lang="uk-UA" sz="2300" dirty="0" smtClean="0">
              <a:ln>
                <a:solidFill>
                  <a:schemeClr val="bg2"/>
                </a:solidFill>
              </a:ln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7410" name="Picture 2" descr="https://upload.wikimedia.org/wikipedia/commons/thumb/a/a1/Rembrandt_concert.jpg/800px-Rembrandt_conce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3"/>
            <a:ext cx="3659150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39552" y="6165304"/>
            <a:ext cx="3600400" cy="44627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«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Алегорія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музики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»,1626</a:t>
            </a:r>
            <a:endParaRPr lang="uk-UA" sz="2300" dirty="0" smtClean="0">
              <a:ln>
                <a:solidFill>
                  <a:schemeClr val="bg2"/>
                </a:solidFill>
              </a:ln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99392"/>
            <a:ext cx="8229600" cy="1399032"/>
          </a:xfrm>
        </p:spPr>
        <p:txBody>
          <a:bodyPr/>
          <a:lstStyle/>
          <a:p>
            <a:r>
              <a:rPr lang="ru-RU" dirty="0" smtClean="0">
                <a:effectLst/>
              </a:rPr>
              <a:t>Амстердам</a:t>
            </a:r>
            <a:endParaRPr lang="uk-UA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2376264"/>
          </a:xfrm>
        </p:spPr>
        <p:txBody>
          <a:bodyPr>
            <a:normAutofit/>
          </a:bodyPr>
          <a:lstStyle/>
          <a:p>
            <a:pPr algn="ctr"/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У 1631 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році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Рембрандт покинув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майстерню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у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Лейдені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і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виїхав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до Амстердаму. Там Рембрандт створив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багато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портретів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. Не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забуває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й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про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релігійні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сюжети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(«Пророк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Ієремія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», 1630).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Дві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картини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на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релігійний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сюжет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він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робить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для штатгальтера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Фрідріха-Генріха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Оранського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(«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Воздвиження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хреста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», «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Зняття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Христа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з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хреста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»). </a:t>
            </a:r>
            <a:endParaRPr lang="uk-UA" sz="2300" dirty="0" smtClean="0">
              <a:ln>
                <a:solidFill>
                  <a:schemeClr val="bg2"/>
                </a:solidFill>
              </a:ln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8434" name="Picture 2" descr="http://cache2.allpostersimages.com/p/LRG/88/8840/ST5S300Z/posterler/rembrandt-van-rijn-the-prophet-jeremiah-mourning-over-the-destruction-of-jerusalem-1630.jpg"/>
          <p:cNvPicPr>
            <a:picLocks noChangeAspect="1" noChangeArrowheads="1"/>
          </p:cNvPicPr>
          <p:nvPr/>
        </p:nvPicPr>
        <p:blipFill>
          <a:blip r:embed="rId2" cstate="print"/>
          <a:srcRect l="8947" t="10080" r="8297" b="9281"/>
          <a:stretch>
            <a:fillRect/>
          </a:stretch>
        </p:blipFill>
        <p:spPr bwMode="auto">
          <a:xfrm>
            <a:off x="539552" y="3501008"/>
            <a:ext cx="2421163" cy="31409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6" name="Picture 4" descr="http://uploads6.wikiart.org/images/rembrandt/the-elevation-of-the-cro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501008"/>
            <a:ext cx="2376264" cy="31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8" name="Picture 6" descr="https://artchive.ru/res/media/big/work/0a60/0a60458c4c82db6398385ca9bf494f56.jpg?fe7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501007"/>
            <a:ext cx="2448272" cy="31511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399032"/>
          </a:xfrm>
        </p:spPr>
        <p:txBody>
          <a:bodyPr/>
          <a:lstStyle/>
          <a:p>
            <a:r>
              <a:rPr lang="ru-RU" dirty="0" smtClean="0"/>
              <a:t>Амстердам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8892480" cy="1656184"/>
          </a:xfrm>
        </p:spPr>
        <p:txBody>
          <a:bodyPr>
            <a:normAutofit/>
          </a:bodyPr>
          <a:lstStyle/>
          <a:p>
            <a:pPr algn="ctr"/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Груповий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портрет «Урок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анатомії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доктора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Тюльпа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»(1632)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приніс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художнику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успіх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. На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хвилі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успіху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майстер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узяв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шлюб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з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 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Саскією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ван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Ейленбюрх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 (1634), дочкою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бургомістра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міста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Лаувердена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. </a:t>
            </a:r>
            <a:endParaRPr lang="uk-UA" sz="2300" dirty="0" smtClean="0">
              <a:ln>
                <a:solidFill>
                  <a:schemeClr val="bg2"/>
                </a:solidFill>
              </a:ln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9458" name="Picture 2" descr="Rembrandt Harmensz. van Rijn 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08920"/>
            <a:ext cx="5024704" cy="39059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60" name="Picture 4" descr="https://upload.wikimedia.org/wikipedia/commons/thumb/c/c4/Rembrandt_Harmensz._van_Rijn_089.jpg/800px-Rembrandt_Harmensz._van_Rijn_0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708920"/>
            <a:ext cx="3024336" cy="3946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399032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Амстердам</a:t>
            </a:r>
            <a:endParaRPr lang="uk-UA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1268760"/>
            <a:ext cx="4788024" cy="45720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Рембрандт </a:t>
            </a:r>
            <a:r>
              <a:rPr lang="ru-RU" sz="24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завдяки</a:t>
            </a:r>
            <a:r>
              <a:rPr lang="ru-RU" sz="24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4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вдалому</a:t>
            </a:r>
            <a:r>
              <a:rPr lang="ru-RU" sz="24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4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шлюбу</a:t>
            </a:r>
            <a:r>
              <a:rPr lang="ru-RU" sz="24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4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увійшов</a:t>
            </a:r>
            <a:r>
              <a:rPr lang="ru-RU" sz="24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у коло </a:t>
            </a:r>
            <a:r>
              <a:rPr lang="ru-RU" sz="24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заможних</a:t>
            </a:r>
            <a:r>
              <a:rPr lang="ru-RU" sz="24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людей. </a:t>
            </a:r>
            <a:r>
              <a:rPr lang="ru-RU" sz="24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З'явилися</a:t>
            </a:r>
            <a:r>
              <a:rPr lang="ru-RU" sz="24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4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великі</a:t>
            </a:r>
            <a:r>
              <a:rPr lang="ru-RU" sz="24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4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гроші</a:t>
            </a:r>
            <a:r>
              <a:rPr lang="ru-RU" sz="24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4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і</a:t>
            </a:r>
            <a:r>
              <a:rPr lang="ru-RU" sz="24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4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він</a:t>
            </a:r>
            <a:r>
              <a:rPr lang="ru-RU" sz="24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4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купує</a:t>
            </a:r>
            <a:r>
              <a:rPr lang="ru-RU" sz="24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4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оселю</a:t>
            </a:r>
            <a:r>
              <a:rPr lang="ru-RU" sz="24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в </a:t>
            </a:r>
            <a:r>
              <a:rPr lang="ru-RU" sz="24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Амстердамі</a:t>
            </a:r>
            <a:r>
              <a:rPr lang="ru-RU" sz="24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. Там же </a:t>
            </a:r>
            <a:r>
              <a:rPr lang="ru-RU" sz="24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влаштовує</a:t>
            </a:r>
            <a:r>
              <a:rPr lang="ru-RU" sz="24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4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майстерню</a:t>
            </a:r>
            <a:r>
              <a:rPr lang="ru-RU" sz="24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4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і</a:t>
            </a:r>
            <a:r>
              <a:rPr lang="ru-RU" sz="24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4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починає</a:t>
            </a:r>
            <a:r>
              <a:rPr lang="ru-RU" sz="24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4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збирати</a:t>
            </a:r>
            <a:r>
              <a:rPr lang="ru-RU" sz="24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4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витвори</a:t>
            </a:r>
            <a:r>
              <a:rPr lang="ru-RU" sz="24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4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мистецтв</a:t>
            </a:r>
            <a:r>
              <a:rPr lang="ru-RU" sz="24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4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. У </a:t>
            </a:r>
            <a:r>
              <a:rPr lang="ru-RU" sz="24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цей</a:t>
            </a:r>
            <a:r>
              <a:rPr lang="ru-RU" sz="24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4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період</a:t>
            </a:r>
            <a:r>
              <a:rPr lang="ru-RU" sz="24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4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з'явилося</a:t>
            </a:r>
            <a:r>
              <a:rPr lang="ru-RU" sz="24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4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і</a:t>
            </a:r>
            <a:r>
              <a:rPr lang="ru-RU" sz="24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4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декілька</a:t>
            </a:r>
            <a:r>
              <a:rPr lang="ru-RU" sz="24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4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його</a:t>
            </a:r>
            <a:r>
              <a:rPr lang="ru-RU" sz="24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4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шедеврів</a:t>
            </a:r>
            <a:r>
              <a:rPr lang="ru-RU" sz="24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(«Автопортрет </a:t>
            </a:r>
            <a:r>
              <a:rPr lang="ru-RU" sz="24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з</a:t>
            </a:r>
            <a:r>
              <a:rPr lang="ru-RU" sz="24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4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Саскією</a:t>
            </a:r>
            <a:r>
              <a:rPr lang="ru-RU" sz="24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на </a:t>
            </a:r>
            <a:r>
              <a:rPr lang="ru-RU" sz="24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своїх</a:t>
            </a:r>
            <a:r>
              <a:rPr lang="ru-RU" sz="24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4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колінах</a:t>
            </a:r>
            <a:r>
              <a:rPr lang="ru-RU" sz="24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» 1636).</a:t>
            </a:r>
            <a:endParaRPr lang="uk-UA" sz="2400" dirty="0" smtClean="0">
              <a:ln>
                <a:solidFill>
                  <a:schemeClr val="bg2"/>
                </a:solidFill>
              </a:ln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20482" name="Picture 2" descr="Rembrandt - Rembrandt and Saskia in the Scene of the Prodigal Son - Google Art Proje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3519467" cy="4460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11560" y="5805264"/>
            <a:ext cx="3672408" cy="9233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«</a:t>
            </a:r>
            <a:r>
              <a:rPr lang="ru-RU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Блудний</a:t>
            </a:r>
            <a:r>
              <a:rPr lang="ru-RU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син</a:t>
            </a:r>
            <a:r>
              <a:rPr lang="ru-RU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в </a:t>
            </a:r>
            <a:r>
              <a:rPr lang="ru-RU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таверні</a:t>
            </a:r>
            <a:r>
              <a:rPr lang="ru-RU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»</a:t>
            </a:r>
            <a:br>
              <a:rPr lang="ru-RU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</a:br>
            <a:r>
              <a:rPr lang="ru-RU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Автопортрет </a:t>
            </a:r>
            <a:r>
              <a:rPr lang="ru-RU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із</a:t>
            </a:r>
            <a:r>
              <a:rPr lang="ru-RU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Саскією</a:t>
            </a:r>
            <a:r>
              <a:rPr lang="ru-RU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на </a:t>
            </a:r>
            <a:r>
              <a:rPr lang="ru-RU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колінах</a:t>
            </a:r>
            <a:endParaRPr lang="uk-UA" dirty="0" smtClean="0">
              <a:ln>
                <a:solidFill>
                  <a:schemeClr val="bg2"/>
                </a:solidFill>
              </a:ln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1399032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Амстердам</a:t>
            </a:r>
            <a:endParaRPr lang="uk-UA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363272" cy="1656184"/>
          </a:xfrm>
        </p:spPr>
        <p:txBody>
          <a:bodyPr>
            <a:normAutofit/>
          </a:bodyPr>
          <a:lstStyle/>
          <a:p>
            <a:pPr algn="ctr"/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У 1640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році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померла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мати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Рембрандта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Корнелія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. В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дитячому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віці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померло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троє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дітей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подружжя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. У 1641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році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народився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син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Тітус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. А через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рік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померла дружина </a:t>
            </a:r>
            <a:r>
              <a:rPr lang="ru-RU" sz="23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Саскія</a:t>
            </a:r>
            <a:r>
              <a:rPr lang="ru-RU" sz="23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.</a:t>
            </a:r>
            <a:endParaRPr lang="uk-UA" sz="2300" dirty="0" smtClean="0">
              <a:ln>
                <a:solidFill>
                  <a:schemeClr val="bg2"/>
                </a:solidFill>
              </a:ln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21506" name="Picture 2" descr="https://upload.wikimedia.org/wikipedia/commons/thumb/b/bc/Rembrandt_Harmensz._van_Rijn_090.jpg/800px-Rembrandt_Harmensz._van_Rijn_0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852936"/>
            <a:ext cx="2538301" cy="30174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08" name="Picture 4" descr="https://upload.wikimedia.org/wikipedia/commons/thumb/d/d1/Saskia.jpg/800px-Sask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852936"/>
            <a:ext cx="2376264" cy="30416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23528" y="6021288"/>
            <a:ext cx="2664296" cy="70788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«</a:t>
            </a:r>
            <a:r>
              <a:rPr lang="ru-RU" sz="20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Саскія</a:t>
            </a:r>
            <a:r>
              <a:rPr lang="ru-RU" sz="2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, </a:t>
            </a:r>
            <a:r>
              <a:rPr lang="ru-RU" sz="20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що</a:t>
            </a:r>
            <a:r>
              <a:rPr lang="ru-RU" sz="2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0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сміється</a:t>
            </a:r>
            <a:r>
              <a:rPr lang="ru-RU" sz="2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», 1633</a:t>
            </a:r>
            <a:endParaRPr lang="uk-UA" sz="2000" dirty="0" smtClean="0">
              <a:ln>
                <a:solidFill>
                  <a:schemeClr val="bg2"/>
                </a:solidFill>
              </a:ln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5856" y="6021288"/>
            <a:ext cx="2520280" cy="70788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«Бюст </a:t>
            </a:r>
            <a:r>
              <a:rPr lang="ru-RU" sz="20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молодої</a:t>
            </a:r>
            <a:r>
              <a:rPr lang="ru-RU" sz="2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0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жінки</a:t>
            </a:r>
            <a:r>
              <a:rPr lang="ru-RU" sz="2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», 1634</a:t>
            </a:r>
            <a:endParaRPr lang="uk-UA" sz="2000" dirty="0" smtClean="0">
              <a:ln>
                <a:solidFill>
                  <a:schemeClr val="bg2"/>
                </a:solidFill>
              </a:ln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21512" name="Picture 8" descr="https://upload.wikimedia.org/wikipedia/commons/thumb/b/b8/Rembrandt_Harmensz._van_Rijn_051.jpg/800px-Rembrandt_Harmensz._van_Rijn_0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852936"/>
            <a:ext cx="2448272" cy="3048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6012160" y="6021288"/>
            <a:ext cx="2592288" cy="70788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«</a:t>
            </a:r>
            <a:r>
              <a:rPr lang="ru-RU" sz="20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Саскія</a:t>
            </a:r>
            <a:r>
              <a:rPr lang="ru-RU" sz="2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в </a:t>
            </a:r>
            <a:r>
              <a:rPr lang="ru-RU" sz="20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образі</a:t>
            </a:r>
            <a:r>
              <a:rPr lang="ru-RU" sz="2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sz="20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Флори</a:t>
            </a:r>
            <a:r>
              <a:rPr lang="ru-RU" sz="2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», 1634</a:t>
            </a:r>
            <a:endParaRPr lang="uk-UA" sz="2000" dirty="0" smtClean="0">
              <a:ln>
                <a:solidFill>
                  <a:schemeClr val="bg2"/>
                </a:solidFill>
              </a:ln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180</TotalTime>
  <Words>652</Words>
  <Application>Microsoft Office PowerPoint</Application>
  <PresentationFormat>Экран (4:3)</PresentationFormat>
  <Paragraphs>49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Яркая</vt:lpstr>
      <vt:lpstr>Рембрандт Харменс ван Рейн</vt:lpstr>
      <vt:lpstr>Великий голандский художник </vt:lpstr>
      <vt:lpstr>Роки навчання</vt:lpstr>
      <vt:lpstr>Роки навчання</vt:lpstr>
      <vt:lpstr>Перші кроки</vt:lpstr>
      <vt:lpstr>Амстердам</vt:lpstr>
      <vt:lpstr>Амстердам</vt:lpstr>
      <vt:lpstr>Амстердам</vt:lpstr>
      <vt:lpstr>Амстердам</vt:lpstr>
      <vt:lpstr>Амстердам</vt:lpstr>
      <vt:lpstr>Амстердам</vt:lpstr>
      <vt:lpstr>Пізній період творчості</vt:lpstr>
      <vt:lpstr>Останні роки</vt:lpstr>
      <vt:lpstr>Найвідоміші твори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Рембрандт Харменс ван Рейн</dc:title>
  <cp:lastModifiedBy>Admin</cp:lastModifiedBy>
  <cp:revision>19</cp:revision>
  <dcterms:modified xsi:type="dcterms:W3CDTF">2016-04-17T22:44:45Z</dcterms:modified>
</cp:coreProperties>
</file>